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92" r:id="rId5"/>
    <p:sldId id="275" r:id="rId6"/>
    <p:sldId id="276" r:id="rId7"/>
    <p:sldId id="293" r:id="rId8"/>
    <p:sldId id="277" r:id="rId9"/>
    <p:sldId id="279" r:id="rId10"/>
    <p:sldId id="296" r:id="rId11"/>
    <p:sldId id="297" r:id="rId12"/>
    <p:sldId id="294" r:id="rId13"/>
    <p:sldId id="300" r:id="rId14"/>
    <p:sldId id="30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10" r:id="rId23"/>
    <p:sldId id="311" r:id="rId24"/>
    <p:sldId id="312" r:id="rId25"/>
    <p:sldId id="309" r:id="rId26"/>
    <p:sldId id="314" r:id="rId27"/>
    <p:sldId id="317" r:id="rId28"/>
    <p:sldId id="313" r:id="rId29"/>
    <p:sldId id="315" r:id="rId30"/>
    <p:sldId id="281" r:id="rId31"/>
    <p:sldId id="285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95" d="100"/>
          <a:sy n="95" d="100"/>
        </p:scale>
        <p:origin x="884" y="101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83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9557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31228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66745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14538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91728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0150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32509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0997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6621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2410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18597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8670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77387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55586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8869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08151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0296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47045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5099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094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2313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8664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" TargetMode="External"/><Relationship Id="rId7" Type="http://schemas.openxmlformats.org/officeDocument/2006/relationships/hyperlink" Target="https://www.apachefriend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ogle.com/" TargetMode="Externa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www.amchart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87C35169-5615-B537-A978-58BF0A086066}"/>
              </a:ext>
            </a:extLst>
          </p:cNvPr>
          <p:cNvSpPr/>
          <p:nvPr/>
        </p:nvSpPr>
        <p:spPr>
          <a:xfrm rot="8987383">
            <a:off x="6415082" y="1237166"/>
            <a:ext cx="5055077" cy="4396830"/>
          </a:xfrm>
          <a:prstGeom prst="hexagon">
            <a:avLst>
              <a:gd name="adj" fmla="val 28653"/>
              <a:gd name="vf" fmla="val 115470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700" y="1570947"/>
            <a:ext cx="5257793" cy="2057441"/>
          </a:xfrm>
        </p:spPr>
        <p:txBody>
          <a:bodyPr/>
          <a:lstStyle/>
          <a:p>
            <a:r>
              <a:rPr lang="en-US" sz="4800" dirty="0">
                <a:latin typeface="+mn-lt"/>
              </a:rPr>
              <a:t>Nexus C&amp;V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3375987" cy="760288"/>
          </a:xfrm>
        </p:spPr>
        <p:txBody>
          <a:bodyPr/>
          <a:lstStyle/>
          <a:p>
            <a:r>
              <a:rPr lang="en-US" dirty="0"/>
              <a:t>15423 - Pushkar Deepankar </a:t>
            </a:r>
          </a:p>
          <a:p>
            <a:r>
              <a:rPr lang="en-US" dirty="0"/>
              <a:t>15425 - Samarth Birdawade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8850-571E-ECC6-BF5B-2AA375226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33" t="-871" r="12559" b="871"/>
          <a:stretch/>
        </p:blipFill>
        <p:spPr>
          <a:xfrm>
            <a:off x="7097904" y="2113830"/>
            <a:ext cx="3714641" cy="2630339"/>
          </a:xfrm>
          <a:prstGeom prst="rect">
            <a:avLst/>
          </a:pr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27236" y="802848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7384607" y="4362026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FF0A7-7C6B-BAB0-4C63-6260113B3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22" y="956821"/>
            <a:ext cx="10818036" cy="50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2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74846-1A7A-A8AF-8608-7B60810C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99" y="956821"/>
            <a:ext cx="10801259" cy="500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0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AFC4D2-853F-0277-2412-417FD4CF1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46" y="1019234"/>
            <a:ext cx="10862612" cy="48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025AD-4E50-3AC0-8B51-A95687A4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5" y="879752"/>
            <a:ext cx="11004729" cy="50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C676A-727C-BB7C-7C50-2528D1140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58" y="956821"/>
            <a:ext cx="10638483" cy="4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7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91368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B242CB-9729-E4AC-1037-D19317005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662" y="362175"/>
            <a:ext cx="4047618" cy="6133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C4B2B-C2D1-DEEA-BB1C-51056D776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85" y="362175"/>
            <a:ext cx="4291095" cy="61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7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CF30F0-EDE8-73B6-94EF-76AA726A1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80" y="1039244"/>
            <a:ext cx="10736778" cy="49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CE371-74B6-88F5-3431-9B60CFCB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16" y="956821"/>
            <a:ext cx="10923342" cy="50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78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4894C5-0475-2DAA-25E5-CBBAF19E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85" y="962939"/>
            <a:ext cx="10658830" cy="49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55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A27031-E494-F33E-D8B0-84107F570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70" y="1087142"/>
            <a:ext cx="10109459" cy="46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3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Index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System &amp; </a:t>
            </a:r>
          </a:p>
          <a:p>
            <a:r>
              <a:rPr lang="en-US" dirty="0"/>
              <a:t>Form Design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29745"/>
            <a:ext cx="1913128" cy="1075689"/>
          </a:xfrm>
        </p:spPr>
        <p:txBody>
          <a:bodyPr/>
          <a:lstStyle/>
          <a:p>
            <a:r>
              <a:rPr lang="en-IN" dirty="0"/>
              <a:t>Bibliography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852B27-4D4E-434E-1962-496CD2DA6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4" y="851472"/>
            <a:ext cx="11126812" cy="51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4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3D0D3-E246-762D-FBDE-569C32E6F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00"/>
          <a:stretch/>
        </p:blipFill>
        <p:spPr>
          <a:xfrm>
            <a:off x="765142" y="4598244"/>
            <a:ext cx="10661716" cy="1536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C7E57-99C2-22FA-6461-5144BF300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42" y="487490"/>
            <a:ext cx="10661716" cy="4940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55394-65E2-B992-7126-E1E188A6C7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00"/>
          <a:stretch/>
        </p:blipFill>
        <p:spPr>
          <a:xfrm>
            <a:off x="765142" y="4718602"/>
            <a:ext cx="10661716" cy="15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82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04343-0ACA-902C-7C17-3741E6796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91" r="27397"/>
          <a:stretch/>
        </p:blipFill>
        <p:spPr>
          <a:xfrm>
            <a:off x="5935952" y="604721"/>
            <a:ext cx="5439058" cy="564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1EC48-AF22-6BEB-DA17-F6FF7AD57A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71" r="31643"/>
          <a:stretch/>
        </p:blipFill>
        <p:spPr>
          <a:xfrm>
            <a:off x="816990" y="604721"/>
            <a:ext cx="4619134" cy="564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48F3F8-E714-8BF9-5512-C3CA86EFE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09" y="1120480"/>
            <a:ext cx="10758149" cy="46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5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AFFC1B-C406-0E7F-9C6A-54B898D7D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91" y="490201"/>
            <a:ext cx="11009017" cy="58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80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7EB237-4D2F-7D70-F5E6-D69C8911F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5" y="879752"/>
            <a:ext cx="11004729" cy="50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54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620DA3-314A-78CA-A946-D9BEAF8C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92" y="796259"/>
            <a:ext cx="10474616" cy="485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57486" y="4476387"/>
            <a:ext cx="2098039" cy="506399"/>
          </a:xfrm>
        </p:spPr>
        <p:txBody>
          <a:bodyPr/>
          <a:lstStyle/>
          <a:p>
            <a:r>
              <a:rPr lang="en-US" dirty="0"/>
              <a:t>Pushkar Deepankar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2803" y="5041980"/>
            <a:ext cx="2098038" cy="506399"/>
          </a:xfrm>
        </p:spPr>
        <p:txBody>
          <a:bodyPr/>
          <a:lstStyle/>
          <a:p>
            <a:r>
              <a:rPr lang="en-US" dirty="0"/>
              <a:t>Valued Member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136476" y="4491862"/>
            <a:ext cx="2098039" cy="506399"/>
          </a:xfrm>
        </p:spPr>
        <p:txBody>
          <a:bodyPr/>
          <a:lstStyle/>
          <a:p>
            <a:r>
              <a:rPr lang="en-US" dirty="0"/>
              <a:t>Samarth Birdawade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136477" y="5041980"/>
            <a:ext cx="2098038" cy="506399"/>
          </a:xfrm>
        </p:spPr>
        <p:txBody>
          <a:bodyPr/>
          <a:lstStyle/>
          <a:p>
            <a:r>
              <a:rPr lang="en-US" dirty="0"/>
              <a:t>Valued Member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979D2E4-37FD-E5A0-34BA-8182AA626B99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t="5600" b="5600"/>
          <a:stretch>
            <a:fillRect/>
          </a:stretch>
        </p:blipFill>
        <p:spPr>
          <a:xfrm>
            <a:off x="7001464" y="2007747"/>
            <a:ext cx="2368061" cy="2102177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E66A3C2B-960B-3B8D-9D73-FD5785FE05E6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 t="6077" b="6077"/>
          <a:stretch>
            <a:fillRect/>
          </a:stretch>
        </p:blipFill>
        <p:spPr>
          <a:xfrm>
            <a:off x="2907791" y="2007746"/>
            <a:ext cx="2368061" cy="2102177"/>
          </a:xfr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697915"/>
            <a:ext cx="10515600" cy="1205058"/>
          </a:xfrm>
        </p:spPr>
        <p:txBody>
          <a:bodyPr/>
          <a:lstStyle/>
          <a:p>
            <a:r>
              <a:rPr lang="en-US" dirty="0">
                <a:latin typeface="+mn-lt"/>
              </a:rPr>
              <a:t>Bibliography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67842" y="4245790"/>
            <a:ext cx="2148380" cy="506399"/>
          </a:xfrm>
        </p:spPr>
        <p:txBody>
          <a:bodyPr/>
          <a:lstStyle/>
          <a:p>
            <a:pPr marR="71120" lvl="0">
              <a:spcBef>
                <a:spcPts val="620"/>
              </a:spcBef>
              <a:spcAft>
                <a:spcPts val="0"/>
              </a:spcAft>
              <a:buSzPts val="1400"/>
            </a:pPr>
            <a:r>
              <a:rPr lang="en-US" sz="1800" dirty="0">
                <a:effectLst/>
                <a:ea typeface="Times New Roman" panose="02020603050405020304" pitchFamily="18" charset="0"/>
                <a:hlinkClick r:id="rId3"/>
              </a:rPr>
              <a:t>https://codepen.io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R="71120" lvl="0">
              <a:spcBef>
                <a:spcPts val="620"/>
              </a:spcBef>
              <a:spcAft>
                <a:spcPts val="0"/>
              </a:spcAft>
              <a:buSzPts val="1400"/>
            </a:pPr>
            <a:endParaRPr lang="en-IN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959139" y="2798885"/>
            <a:ext cx="1877575" cy="506399"/>
          </a:xfrm>
        </p:spPr>
        <p:txBody>
          <a:bodyPr/>
          <a:lstStyle/>
          <a:p>
            <a:pPr marR="71120" lvl="0">
              <a:spcBef>
                <a:spcPts val="620"/>
              </a:spcBef>
              <a:spcAft>
                <a:spcPts val="0"/>
              </a:spcAft>
              <a:buSzPts val="1400"/>
            </a:pPr>
            <a:r>
              <a:rPr lang="en-US" sz="1800" u="sng" dirty="0">
                <a:solidFill>
                  <a:srgbClr val="0000FF"/>
                </a:solidFill>
                <a:ea typeface="Times New Roman" panose="02020603050405020304" pitchFamily="18" charset="0"/>
                <a:hlinkClick r:id="rId4"/>
              </a:rPr>
              <a:t>https://www.</a:t>
            </a:r>
          </a:p>
          <a:p>
            <a:pPr marR="71120" lvl="0">
              <a:spcBef>
                <a:spcPts val="620"/>
              </a:spcBef>
              <a:spcAft>
                <a:spcPts val="0"/>
              </a:spcAft>
              <a:buSzPts val="1400"/>
            </a:pPr>
            <a:r>
              <a:rPr lang="en-US" sz="1800" u="sng" dirty="0">
                <a:solidFill>
                  <a:srgbClr val="0000FF"/>
                </a:solidFill>
                <a:ea typeface="Times New Roman" panose="02020603050405020304" pitchFamily="18" charset="0"/>
                <a:hlinkClick r:id="rId4"/>
              </a:rPr>
              <a:t>amcharts.com</a:t>
            </a:r>
            <a:endParaRPr lang="en-US" sz="1800" u="sng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marR="71120" lvl="0">
              <a:spcBef>
                <a:spcPts val="620"/>
              </a:spcBef>
              <a:spcAft>
                <a:spcPts val="0"/>
              </a:spcAft>
              <a:buSzPts val="1400"/>
            </a:pPr>
            <a:endParaRPr lang="en-IN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57212" y="4824627"/>
            <a:ext cx="1877575" cy="506399"/>
          </a:xfrm>
        </p:spPr>
        <p:txBody>
          <a:bodyPr/>
          <a:lstStyle/>
          <a:p>
            <a:pPr marR="71120" lvl="0">
              <a:spcBef>
                <a:spcPts val="620"/>
              </a:spcBef>
              <a:spcAft>
                <a:spcPts val="0"/>
              </a:spcAft>
              <a:buSzPts val="1400"/>
            </a:pPr>
            <a:r>
              <a:rPr lang="en-US" sz="1800" u="sng" dirty="0">
                <a:solidFill>
                  <a:srgbClr val="0000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5"/>
              </a:rPr>
              <a:t>https://chat.</a:t>
            </a:r>
          </a:p>
          <a:p>
            <a:pPr marR="71120" lvl="0">
              <a:spcBef>
                <a:spcPts val="620"/>
              </a:spcBef>
              <a:spcAft>
                <a:spcPts val="0"/>
              </a:spcAft>
              <a:buSzPts val="1400"/>
            </a:pPr>
            <a:r>
              <a:rPr lang="en-US" sz="1800" u="sng" dirty="0">
                <a:solidFill>
                  <a:srgbClr val="0000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5"/>
              </a:rPr>
              <a:t>openai.com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92514" y="4868540"/>
            <a:ext cx="1877575" cy="506399"/>
          </a:xfrm>
        </p:spPr>
        <p:txBody>
          <a:bodyPr/>
          <a:lstStyle/>
          <a:p>
            <a:r>
              <a:rPr lang="en-US" altLang="zh-CN" sz="1800" dirty="0">
                <a:hlinkClick r:id="rId6"/>
              </a:rPr>
              <a:t>https://www.</a:t>
            </a:r>
          </a:p>
          <a:p>
            <a:r>
              <a:rPr lang="en-US" altLang="zh-CN" sz="1800" dirty="0">
                <a:hlinkClick r:id="rId6"/>
              </a:rPr>
              <a:t>google.com</a:t>
            </a:r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44145" y="2691368"/>
            <a:ext cx="1877575" cy="905850"/>
          </a:xfrm>
        </p:spPr>
        <p:txBody>
          <a:bodyPr/>
          <a:lstStyle/>
          <a:p>
            <a:r>
              <a:rPr lang="en-US" altLang="zh-CN" sz="1800" dirty="0">
                <a:hlinkClick r:id="rId7"/>
              </a:rPr>
              <a:t>https://www.</a:t>
            </a:r>
          </a:p>
          <a:p>
            <a:r>
              <a:rPr lang="en-US" altLang="zh-CN" sz="1800" dirty="0" err="1">
                <a:hlinkClick r:id="rId7"/>
              </a:rPr>
              <a:t>apachefriends</a:t>
            </a:r>
            <a:r>
              <a:rPr lang="en-US" altLang="zh-CN" sz="1800" dirty="0">
                <a:hlinkClick r:id="rId7"/>
              </a:rPr>
              <a:t>.</a:t>
            </a:r>
          </a:p>
          <a:p>
            <a:r>
              <a:rPr lang="en-US" altLang="zh-CN" sz="1800" dirty="0">
                <a:hlinkClick r:id="rId7"/>
              </a:rPr>
              <a:t>org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Nexus C&amp;V</a:t>
            </a:r>
          </a:p>
          <a:p>
            <a:pPr lvl="0"/>
            <a:r>
              <a:rPr lang="en-US" dirty="0"/>
              <a:t>nexus@gmail.com</a:t>
            </a:r>
          </a:p>
          <a:p>
            <a:pPr lvl="0"/>
            <a:r>
              <a:rPr lang="en-US" dirty="0"/>
              <a:t>www.nexus.com</a:t>
            </a:r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323894"/>
            <a:ext cx="5117162" cy="1325563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Introduction</a:t>
            </a:r>
            <a:endParaRPr lang="en-US" dirty="0">
              <a:latin typeface="+mn-l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162168"/>
            <a:ext cx="4807144" cy="2607035"/>
          </a:xfrm>
        </p:spPr>
        <p:txBody>
          <a:bodyPr/>
          <a:lstStyle/>
          <a:p>
            <a:pPr marR="71120">
              <a:spcBef>
                <a:spcPts val="620"/>
              </a:spcBef>
              <a:spcAft>
                <a:spcPts val="0"/>
              </a:spcAft>
            </a:pPr>
            <a:r>
              <a:rPr lang="en-US" sz="2000" dirty="0"/>
              <a:t>Nexus C&amp;V: A Dynamic Coupon Marketplace. We source coupons and vouchers from various organizations, connecting businesses with cost-conscious consumers. Save on everyday purchases, or expand your reach as a business. Nexus C&amp;V - Unlock Savings and Growth.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685639C-AD56-CE83-223C-2628B6B2B88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5401" r="25401"/>
          <a:stretch>
            <a:fillRect/>
          </a:stretch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5" y="970562"/>
            <a:ext cx="6599429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Future Scope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0705" y="2766509"/>
            <a:ext cx="5281452" cy="244651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 Financial Viability Analysis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 Legal and Ethical Compliance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 User Feedback Integration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 Future Growth Recommendations</a:t>
            </a:r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864" y="2154193"/>
            <a:ext cx="5055698" cy="27758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Platform Development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Coupon Sourcing Strategies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Operational Workflow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User Experience Enhancement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00381" y="3230486"/>
            <a:ext cx="1570612" cy="397027"/>
          </a:xfrm>
        </p:spPr>
        <p:txBody>
          <a:bodyPr/>
          <a:lstStyle/>
          <a:p>
            <a:r>
              <a:rPr lang="en-US" b="0" dirty="0"/>
              <a:t>Objectives</a:t>
            </a:r>
          </a:p>
          <a:p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AAC80-1767-AC12-DE82-B4A09579D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75" y="2624973"/>
            <a:ext cx="392901" cy="372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9DD18-F9B4-CA4C-E492-C8DDD12E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75" y="3162496"/>
            <a:ext cx="392901" cy="37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DCD50-50FF-C1E2-50FB-BA4ECA3D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20" y="3701203"/>
            <a:ext cx="392901" cy="372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DD1076-4002-69B3-4283-374B2135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20" y="4238726"/>
            <a:ext cx="392901" cy="3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79" y="425784"/>
            <a:ext cx="10889796" cy="1418998"/>
          </a:xfrm>
        </p:spPr>
        <p:txBody>
          <a:bodyPr/>
          <a:lstStyle/>
          <a:p>
            <a:r>
              <a:rPr lang="en-US" dirty="0">
                <a:latin typeface="+mn-lt"/>
              </a:rPr>
              <a:t>System </a:t>
            </a:r>
            <a:r>
              <a:rPr lang="en-IN" dirty="0">
                <a:latin typeface="+mn-lt"/>
              </a:rPr>
              <a:t>Design 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6" descr="Coupon store ERD">
            <a:extLst>
              <a:ext uri="{FF2B5EF4-FFF2-40B4-BE49-F238E27FC236}">
                <a16:creationId xmlns:a16="http://schemas.microsoft.com/office/drawing/2014/main" id="{C21FC310-6B73-9759-33EA-F9F58435B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79" y="1649554"/>
            <a:ext cx="8048893" cy="47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79" y="425784"/>
            <a:ext cx="10889796" cy="1418998"/>
          </a:xfrm>
        </p:spPr>
        <p:txBody>
          <a:bodyPr/>
          <a:lstStyle/>
          <a:p>
            <a:r>
              <a:rPr lang="en-US" dirty="0">
                <a:latin typeface="+mn-lt"/>
              </a:rPr>
              <a:t>System </a:t>
            </a:r>
            <a:r>
              <a:rPr lang="en-IN" dirty="0">
                <a:latin typeface="+mn-lt"/>
              </a:rPr>
              <a:t>Design 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Picture 1" descr="Untitled">
            <a:extLst>
              <a:ext uri="{FF2B5EF4-FFF2-40B4-BE49-F238E27FC236}">
                <a16:creationId xmlns:a16="http://schemas.microsoft.com/office/drawing/2014/main" id="{A3FD018C-F031-CBA5-210B-D2AC401E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92" y="1676110"/>
            <a:ext cx="7056388" cy="47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2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79" y="425784"/>
            <a:ext cx="10889796" cy="1418998"/>
          </a:xfrm>
        </p:spPr>
        <p:txBody>
          <a:bodyPr/>
          <a:lstStyle/>
          <a:p>
            <a:r>
              <a:rPr lang="en-US" dirty="0">
                <a:latin typeface="+mn-lt"/>
              </a:rPr>
              <a:t>System </a:t>
            </a:r>
            <a:r>
              <a:rPr lang="en-IN" dirty="0">
                <a:latin typeface="+mn-lt"/>
              </a:rPr>
              <a:t>Design 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 descr="Untitled (1)">
            <a:extLst>
              <a:ext uri="{FF2B5EF4-FFF2-40B4-BE49-F238E27FC236}">
                <a16:creationId xmlns:a16="http://schemas.microsoft.com/office/drawing/2014/main" id="{792C4198-EE59-DB01-E5F4-F518B7E4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78" y="1455878"/>
            <a:ext cx="8674547" cy="497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7853D-D0A8-5A5E-D1F5-EF2999890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77" y="5679708"/>
            <a:ext cx="1593472" cy="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7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53F47B-D43C-17CC-EA46-B29DFDD1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2" y="544234"/>
            <a:ext cx="5439058" cy="5356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F65C9-3239-16FB-7B65-74126B60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75" y="956821"/>
            <a:ext cx="10638483" cy="4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207</Words>
  <Application>Microsoft Office PowerPoint</Application>
  <PresentationFormat>Widescreen</PresentationFormat>
  <Paragraphs>78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等线</vt:lpstr>
      <vt:lpstr>Abadi</vt:lpstr>
      <vt:lpstr>Arial</vt:lpstr>
      <vt:lpstr>Calibri</vt:lpstr>
      <vt:lpstr>Posterama Text Black</vt:lpstr>
      <vt:lpstr>Posterama Text SemiBold</vt:lpstr>
      <vt:lpstr>Segoe UI</vt:lpstr>
      <vt:lpstr>Times New Roman</vt:lpstr>
      <vt:lpstr>Wingdings</vt:lpstr>
      <vt:lpstr>Custom</vt:lpstr>
      <vt:lpstr>Nexus C&amp;V</vt:lpstr>
      <vt:lpstr>Index</vt:lpstr>
      <vt:lpstr>Introduction</vt:lpstr>
      <vt:lpstr>Future Scope</vt:lpstr>
      <vt:lpstr>Platform Development Coupon Sourcing Strategies Operational Workflow User Experience Enhancement</vt:lpstr>
      <vt:lpstr>System Design </vt:lpstr>
      <vt:lpstr>System Design </vt:lpstr>
      <vt:lpstr>System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our team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2023-10-12T18:45:42Z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